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1" r:id="rId6"/>
    <p:sldId id="262" r:id="rId7"/>
    <p:sldId id="267" r:id="rId8"/>
    <p:sldId id="268" r:id="rId9"/>
    <p:sldId id="263" r:id="rId10"/>
    <p:sldId id="264" r:id="rId11"/>
    <p:sldId id="269" r:id="rId12"/>
  </p:sldIdLst>
  <p:sldSz cx="9144000" cy="6858000" type="screen4x3"/>
  <p:notesSz cx="9601200" cy="7315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140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21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160937" cy="36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438180" y="0"/>
            <a:ext cx="4160937" cy="36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948715"/>
            <a:ext cx="4160937" cy="36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3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9" name="Google Shape;99;p1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67095f0a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g567095f0aa_0_45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000" cy="3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567095f0aa_0_45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10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67095f0a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g567095f0aa_0_45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000" cy="3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567095f0aa_0_45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10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0362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" name="Google Shape;106;p2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67095f0a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" name="Google Shape;115;g567095f0aa_0_10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000" cy="3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It is worth noting that all of the above solutions to the SMR problem assume an </a:t>
            </a:r>
            <a:r>
              <a:rPr lang="en-US" sz="2000" b="1" dirty="0">
                <a:solidFill>
                  <a:srgbClr val="0432FF"/>
                </a:solidFill>
              </a:rPr>
              <a:t>asynchronous network model</a:t>
            </a:r>
            <a:r>
              <a:rPr lang="en-US" sz="2000" dirty="0"/>
              <a:t>, in which packets are not guaranteed to arrive within a specified time frame, and could be reordered or even dropped.</a:t>
            </a:r>
          </a:p>
        </p:txBody>
      </p:sp>
      <p:sp>
        <p:nvSpPr>
          <p:cNvPr id="116" name="Google Shape;116;g567095f0aa_0_10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10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67095f0a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" name="Google Shape;131;g567095f0aa_0_17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000" cy="3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endParaRPr dirty="0"/>
          </a:p>
        </p:txBody>
      </p:sp>
      <p:sp>
        <p:nvSpPr>
          <p:cNvPr id="132" name="Google Shape;132;g567095f0aa_0_17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10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67095f0aa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" name="Google Shape;139;g567095f0aa_0_72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000" cy="3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endParaRPr dirty="0"/>
          </a:p>
        </p:txBody>
      </p:sp>
      <p:sp>
        <p:nvSpPr>
          <p:cNvPr id="140" name="Google Shape;140;g567095f0aa_0_72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10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" name="Google Shape;147;p3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127" cy="3291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" name="Google Shape;148;p3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67095f0aa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6" name="Google Shape;186;g567095f0aa_0_85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000" cy="3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XPaxos is the first implementation of XFT.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432FF"/>
                </a:solidFill>
              </a:rPr>
              <a:t>Optimizations:</a:t>
            </a:r>
          </a:p>
          <a:p>
            <a:pPr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sz="2000" dirty="0"/>
              <a:t>Request Retransmission Protocol</a:t>
            </a:r>
          </a:p>
          <a:p>
            <a:pPr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sz="2000" dirty="0"/>
              <a:t>Fault-Detection Protocol</a:t>
            </a:r>
          </a:p>
          <a:p>
            <a:pPr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sz="2000" dirty="0"/>
              <a:t>Checkpointing, Lazy Replication, Batching/Pipelining</a:t>
            </a:r>
            <a:endParaRPr sz="2000" dirty="0"/>
          </a:p>
        </p:txBody>
      </p:sp>
      <p:sp>
        <p:nvSpPr>
          <p:cNvPr id="187" name="Google Shape;187;g567095f0aa_0_85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10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67095f0aa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4" name="Google Shape;194;g567095f0aa_0_31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000" cy="3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It is worth noting that XPaxos is </a:t>
            </a:r>
            <a:r>
              <a:rPr lang="en-US" sz="2000" i="1" dirty="0"/>
              <a:t>optimized</a:t>
            </a:r>
            <a:r>
              <a:rPr lang="en-US" sz="2000" dirty="0"/>
              <a:t> for the case where there are only </a:t>
            </a:r>
            <a:r>
              <a:rPr lang="en-US" sz="2000" i="1" dirty="0"/>
              <a:t>3 replicas </a:t>
            </a:r>
            <a:r>
              <a:rPr lang="en-US" sz="2000" dirty="0"/>
              <a:t>(i.e. synchronous group consists of 2 replicas).</a:t>
            </a:r>
            <a:endParaRPr sz="2000" dirty="0"/>
          </a:p>
        </p:txBody>
      </p:sp>
      <p:sp>
        <p:nvSpPr>
          <p:cNvPr id="195" name="Google Shape;195;g567095f0aa_0_31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10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67095f0a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" name="Google Shape;155;g567095f0aa_0_24:notes"/>
          <p:cNvSpPr txBox="1">
            <a:spLocks noGrp="1"/>
          </p:cNvSpPr>
          <p:nvPr>
            <p:ph type="body" idx="1"/>
          </p:nvPr>
        </p:nvSpPr>
        <p:spPr>
          <a:xfrm>
            <a:off x="960538" y="3474963"/>
            <a:ext cx="7680000" cy="3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567095f0aa_0_24:notes"/>
          <p:cNvSpPr txBox="1">
            <a:spLocks noGrp="1"/>
          </p:cNvSpPr>
          <p:nvPr>
            <p:ph type="sldNum" idx="12"/>
          </p:nvPr>
        </p:nvSpPr>
        <p:spPr>
          <a:xfrm>
            <a:off x="5438180" y="6948715"/>
            <a:ext cx="41610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25" tIns="47850" rIns="95725" bIns="478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381000" y="685800"/>
            <a:ext cx="8382000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1371600" y="44958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lvl="0" algn="ctr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algn="ctr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17" name="Google Shape;17;p2" descr="Princeton_shield.ti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169050" y="2971800"/>
            <a:ext cx="805900" cy="10181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Google Shape;18;p2"/>
          <p:cNvCxnSpPr/>
          <p:nvPr/>
        </p:nvCxnSpPr>
        <p:spPr>
          <a:xfrm>
            <a:off x="152400" y="4343400"/>
            <a:ext cx="8763000" cy="0"/>
          </a:xfrm>
          <a:prstGeom prst="straightConnector1">
            <a:avLst/>
          </a:prstGeom>
          <a:noFill/>
          <a:ln w="254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>
  <p:cSld name="Title and Vertical 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body" idx="1"/>
          </p:nvPr>
        </p:nvSpPr>
        <p:spPr>
          <a:xfrm rot="5400000">
            <a:off x="2019300" y="-419100"/>
            <a:ext cx="5029200" cy="87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title"/>
          </p:nvPr>
        </p:nvSpPr>
        <p:spPr>
          <a:xfrm>
            <a:off x="152400" y="152400"/>
            <a:ext cx="8001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89" name="Google Shape;89;p12" descr="Princeton_shield.tif"/>
          <p:cNvPicPr preferRelativeResize="0"/>
          <p:nvPr/>
        </p:nvPicPr>
        <p:blipFill/>
        <p:spPr>
          <a:xfrm>
            <a:off x="8229600" y="457200"/>
            <a:ext cx="685800" cy="76362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cxnSp>
        <p:nvCxnSpPr>
          <p:cNvPr id="90" name="Google Shape;90;p12"/>
          <p:cNvCxnSpPr/>
          <p:nvPr/>
        </p:nvCxnSpPr>
        <p:spPr>
          <a:xfrm>
            <a:off x="152400" y="1295400"/>
            <a:ext cx="8763000" cy="0"/>
          </a:xfrm>
          <a:prstGeom prst="straightConnector1">
            <a:avLst/>
          </a:prstGeom>
          <a:noFill/>
          <a:ln w="254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350196" y="1447800"/>
            <a:ext cx="8565204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4191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1pPr>
            <a:lvl2pPr marL="914400" lvl="1" indent="-40640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6830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4pPr>
            <a:lvl5pPr marL="2286000" lvl="4" indent="-36830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sz="22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350196" y="76201"/>
            <a:ext cx="8565204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25" name="Google Shape;25;p3"/>
          <p:cNvCxnSpPr/>
          <p:nvPr/>
        </p:nvCxnSpPr>
        <p:spPr>
          <a:xfrm>
            <a:off x="152400" y="1275945"/>
            <a:ext cx="8763000" cy="0"/>
          </a:xfrm>
          <a:prstGeom prst="straightConnector1">
            <a:avLst/>
          </a:prstGeom>
          <a:noFill/>
          <a:ln w="254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ection Header">
  <p:cSld name="1_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72373" y="2845761"/>
            <a:ext cx="7772400" cy="1166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772373" y="4069954"/>
            <a:ext cx="7772400" cy="988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/>
          <a:lstStyle>
            <a:lvl1pPr marL="457200" lvl="0" indent="-228600" algn="ctr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 sz="3200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155425" y="1470346"/>
            <a:ext cx="4340375" cy="4877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1pPr>
            <a:lvl2pPr marL="914400" lvl="1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 sz="2600"/>
            </a:lvl2pPr>
            <a:lvl3pPr marL="1371600" lvl="2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3pPr>
            <a:lvl4pPr marL="1828800" lvl="3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 sz="2600"/>
            </a:lvl4pPr>
            <a:lvl5pPr marL="2286000" lvl="4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 sz="26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199" y="1470346"/>
            <a:ext cx="4263565" cy="4877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1pPr>
            <a:lvl2pPr marL="914400" lvl="1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 sz="2600"/>
            </a:lvl2pPr>
            <a:lvl3pPr marL="1371600" lvl="2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3pPr>
            <a:lvl4pPr marL="1828800" lvl="3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 sz="2600"/>
            </a:lvl4pPr>
            <a:lvl5pPr marL="2286000" lvl="4" indent="-393700" algn="l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»"/>
              <a:defRPr sz="26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52400" y="152400"/>
            <a:ext cx="8001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45" name="Google Shape;45;p6" descr="Princeton_shield.tif"/>
          <p:cNvPicPr preferRelativeResize="0"/>
          <p:nvPr/>
        </p:nvPicPr>
        <p:blipFill/>
        <p:spPr>
          <a:xfrm>
            <a:off x="8229600" y="457200"/>
            <a:ext cx="685800" cy="76362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cxnSp>
        <p:nvCxnSpPr>
          <p:cNvPr id="46" name="Google Shape;46;p6"/>
          <p:cNvCxnSpPr/>
          <p:nvPr/>
        </p:nvCxnSpPr>
        <p:spPr>
          <a:xfrm>
            <a:off x="152400" y="1295400"/>
            <a:ext cx="8763000" cy="0"/>
          </a:xfrm>
          <a:prstGeom prst="straightConnector1">
            <a:avLst/>
          </a:prstGeom>
          <a:noFill/>
          <a:ln w="254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b" anchorCtr="0"/>
          <a:lstStyle>
            <a:lvl1pPr marL="457200" lvl="0" indent="-22860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38100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b" anchorCtr="0"/>
          <a:lstStyle>
            <a:lvl1pPr marL="457200" lvl="0" indent="-22860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38100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52400" y="152400"/>
            <a:ext cx="8001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6" name="Google Shape;56;p7" descr="Princeton_shield.tif"/>
          <p:cNvPicPr preferRelativeResize="0"/>
          <p:nvPr/>
        </p:nvPicPr>
        <p:blipFill/>
        <p:spPr>
          <a:xfrm>
            <a:off x="8229600" y="457200"/>
            <a:ext cx="685800" cy="76362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cxnSp>
        <p:nvCxnSpPr>
          <p:cNvPr id="57" name="Google Shape;57;p7"/>
          <p:cNvCxnSpPr/>
          <p:nvPr/>
        </p:nvCxnSpPr>
        <p:spPr>
          <a:xfrm>
            <a:off x="152400" y="1295400"/>
            <a:ext cx="8763000" cy="0"/>
          </a:xfrm>
          <a:prstGeom prst="straightConnector1">
            <a:avLst/>
          </a:prstGeom>
          <a:noFill/>
          <a:ln w="254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152400" y="152400"/>
            <a:ext cx="8001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63" name="Google Shape;63;p8" descr="Princeton_shield.tif"/>
          <p:cNvPicPr preferRelativeResize="0"/>
          <p:nvPr/>
        </p:nvPicPr>
        <p:blipFill/>
        <p:spPr>
          <a:xfrm>
            <a:off x="8229600" y="457200"/>
            <a:ext cx="685800" cy="76362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cxnSp>
        <p:nvCxnSpPr>
          <p:cNvPr id="64" name="Google Shape;64;p8"/>
          <p:cNvCxnSpPr/>
          <p:nvPr/>
        </p:nvCxnSpPr>
        <p:spPr>
          <a:xfrm>
            <a:off x="152400" y="1295400"/>
            <a:ext cx="8763000" cy="0"/>
          </a:xfrm>
          <a:prstGeom prst="straightConnector1">
            <a:avLst/>
          </a:prstGeom>
          <a:noFill/>
          <a:ln w="254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43180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22860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8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8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R="0" lvl="0" algn="l" rtl="0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lvl="0" indent="-22860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8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8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152400" y="1447800"/>
            <a:ext cx="87630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/>
          <a:lstStyle>
            <a:lvl1pPr marL="457200" marR="0" lvl="0" indent="-3810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/>
          </p:nvPr>
        </p:nvSpPr>
        <p:spPr>
          <a:xfrm>
            <a:off x="190500" y="166253"/>
            <a:ext cx="8763000" cy="24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200" dirty="0"/>
            </a:br>
            <a:br>
              <a:rPr lang="en-US" dirty="0"/>
            </a:br>
            <a:r>
              <a:rPr lang="en-US" i="1" dirty="0"/>
              <a:t>XFT: Practical Fault Tolerance Beyond Crashes [2016]</a:t>
            </a:r>
            <a:endParaRPr i="1" dirty="0"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1"/>
          </p:nvPr>
        </p:nvSpPr>
        <p:spPr>
          <a:xfrm>
            <a:off x="1011450" y="4628100"/>
            <a:ext cx="7121100" cy="22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2800"/>
              <a:buNone/>
            </a:pPr>
            <a:r>
              <a:rPr lang="en-US" dirty="0"/>
              <a:t>COS 518: </a:t>
            </a:r>
            <a:r>
              <a:rPr lang="en-US" i="1" dirty="0"/>
              <a:t>Advanced Computer Systems</a:t>
            </a:r>
            <a:endParaRPr sz="600" dirty="0"/>
          </a:p>
          <a:p>
            <a:pPr marL="0" lvl="0" indent="0" algn="ctr" rtl="0">
              <a:lnSpc>
                <a:spcPct val="100000"/>
              </a:lnSpc>
              <a:spcBef>
                <a:spcPts val="560"/>
              </a:spcBef>
              <a:spcAft>
                <a:spcPts val="600"/>
              </a:spcAft>
              <a:buClr>
                <a:srgbClr val="000000"/>
              </a:buClr>
              <a:buSzPts val="2800"/>
              <a:buNone/>
            </a:pPr>
            <a:r>
              <a:rPr lang="en-US" dirty="0"/>
              <a:t>James Heppenstall &amp; Suriya Kodeswaran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560"/>
              </a:spcBef>
              <a:spcAft>
                <a:spcPts val="600"/>
              </a:spcAft>
              <a:buClr>
                <a:srgbClr val="000000"/>
              </a:buClr>
              <a:buSzPts val="2800"/>
              <a:buNone/>
            </a:pPr>
            <a:r>
              <a:rPr lang="en-US" dirty="0"/>
              <a:t>April 17, 2019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2800" b="1" dirty="0">
                <a:solidFill>
                  <a:srgbClr val="0432FF"/>
                </a:solidFill>
              </a:rPr>
              <a:t>Goal: </a:t>
            </a:r>
            <a:r>
              <a:rPr lang="en-US" sz="2800" dirty="0"/>
              <a:t>Implement XPaxos from scratch in Go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Simulating a network of clients and replicas with the </a:t>
            </a:r>
            <a:r>
              <a:rPr lang="en-US" i="1" dirty="0"/>
              <a:t>net/</a:t>
            </a:r>
            <a:r>
              <a:rPr lang="en-US" i="1" dirty="0" err="1"/>
              <a:t>rpc</a:t>
            </a:r>
            <a:r>
              <a:rPr lang="en-US" i="1" dirty="0"/>
              <a:t> </a:t>
            </a:r>
            <a:r>
              <a:rPr lang="en-US" dirty="0"/>
              <a:t>package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Excluding optimizations unless time allows</a:t>
            </a:r>
          </a:p>
          <a:p>
            <a:pPr marL="508000" lvl="1" indent="0">
              <a:lnSpc>
                <a:spcPct val="100000"/>
              </a:lnSpc>
              <a:buNone/>
            </a:pPr>
            <a:endParaRPr lang="en-US" sz="1000" dirty="0"/>
          </a:p>
          <a:p>
            <a:pPr lvl="0"/>
            <a:r>
              <a:rPr lang="en-US" sz="2800" dirty="0"/>
              <a:t>We plan to </a:t>
            </a:r>
            <a:r>
              <a:rPr lang="en-US" sz="2800" b="1" dirty="0">
                <a:solidFill>
                  <a:srgbClr val="0432FF"/>
                </a:solidFill>
              </a:rPr>
              <a:t>evaluate</a:t>
            </a:r>
            <a:r>
              <a:rPr lang="en-US" sz="2800" dirty="0"/>
              <a:t> XPaxos against unoptimized Go implementations of Paxos and PBFT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Key performance metrics include </a:t>
            </a:r>
            <a:r>
              <a:rPr lang="en-US" i="1" dirty="0"/>
              <a:t>throughput vs. latency </a:t>
            </a:r>
            <a:r>
              <a:rPr lang="en-US" dirty="0"/>
              <a:t>and </a:t>
            </a:r>
            <a:r>
              <a:rPr lang="en-US" i="1" dirty="0"/>
              <a:t>scalability</a:t>
            </a:r>
          </a:p>
        </p:txBody>
      </p:sp>
      <p:sp>
        <p:nvSpPr>
          <p:cNvPr id="167" name="Google Shape;167;p22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/>
              <a:pPr lvl="0"/>
              <a:t>10</a:t>
            </a:fld>
            <a:endParaRPr lang="en-US"/>
          </a:p>
        </p:txBody>
      </p:sp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Implementation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350196" y="76201"/>
            <a:ext cx="85653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Evaluation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DB6D0B-6730-374D-81EE-356222116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365" y="1485269"/>
            <a:ext cx="7501270" cy="506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66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432FF"/>
                </a:solidFill>
              </a:rPr>
              <a:t>Trend: </a:t>
            </a:r>
            <a:r>
              <a:rPr lang="en-US" dirty="0"/>
              <a:t>BFT is not widely adopted in industry to solve the SMR problem</a:t>
            </a:r>
          </a:p>
          <a:p>
            <a:r>
              <a:rPr lang="en-US" dirty="0"/>
              <a:t>Mainly due to additional cost in terms of resources, complexity, and performance</a:t>
            </a:r>
          </a:p>
          <a:p>
            <a:r>
              <a:rPr lang="en-US" dirty="0"/>
              <a:t>But Byzantine faults are common!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3000" dirty="0"/>
              <a:t>Malicious adversaries, faulty hardware, software bugs, human error, cosmic rays (</a:t>
            </a:r>
            <a:r>
              <a:rPr lang="en-US" sz="3000" i="1" dirty="0"/>
              <a:t>according to the paper </a:t>
            </a:r>
            <a:r>
              <a:rPr lang="en-US" sz="3000" dirty="0"/>
              <a:t>😱), etc.</a:t>
            </a:r>
          </a:p>
          <a:p>
            <a:endParaRPr lang="en-US" dirty="0"/>
          </a:p>
        </p:txBody>
      </p:sp>
      <p:sp>
        <p:nvSpPr>
          <p:cNvPr id="109" name="Google Shape;109;p15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mtClean="0"/>
              <a:pPr lvl="0"/>
              <a:t>2</a:t>
            </a:fld>
            <a:endParaRPr lang="en-US"/>
          </a:p>
        </p:txBody>
      </p:sp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Motivation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b="1" dirty="0"/>
              <a:t>Crash Fault-Tolerance (CFT)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3000" dirty="0"/>
              <a:t>Paxos [1988]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3000" dirty="0"/>
              <a:t>Zab [2011]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3000" dirty="0"/>
              <a:t>Raft [2014]</a:t>
            </a:r>
          </a:p>
          <a:p>
            <a:pPr marL="508000" lvl="1" indent="0">
              <a:lnSpc>
                <a:spcPct val="100000"/>
              </a:lnSpc>
              <a:buNone/>
            </a:pPr>
            <a:endParaRPr lang="en-US" sz="1000" dirty="0"/>
          </a:p>
          <a:p>
            <a:pPr lvl="0"/>
            <a:r>
              <a:rPr lang="en-US" b="1" dirty="0"/>
              <a:t>Byzantine Fault-Tolerance (BFT)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3000" dirty="0"/>
              <a:t>PBFT [2002]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3000" dirty="0"/>
              <a:t>Zyzzyva [2009]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3000" dirty="0"/>
              <a:t>Chain/</a:t>
            </a:r>
            <a:r>
              <a:rPr lang="en-US" sz="3000" dirty="0" err="1"/>
              <a:t>Aliph</a:t>
            </a:r>
            <a:r>
              <a:rPr lang="en-US" sz="3000" dirty="0"/>
              <a:t> [2015]</a:t>
            </a:r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/>
              <a:pPr lvl="0"/>
              <a:t>3</a:t>
            </a:fld>
            <a:endParaRPr lang="en-US"/>
          </a:p>
        </p:txBody>
      </p:sp>
      <p:sp>
        <p:nvSpPr>
          <p:cNvPr id="120" name="Google Shape;120;p1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Previous Solutions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CFT is </a:t>
            </a:r>
            <a:r>
              <a:rPr lang="en-US" sz="2800" i="1" dirty="0"/>
              <a:t>too optimistic</a:t>
            </a:r>
            <a:r>
              <a:rPr lang="en-US" sz="2800" dirty="0"/>
              <a:t> while BFT is </a:t>
            </a:r>
            <a:r>
              <a:rPr lang="en-US" sz="2800" i="1" dirty="0"/>
              <a:t>too pessimistic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So the paper introduces an </a:t>
            </a:r>
            <a:r>
              <a:rPr lang="en-US" b="1" dirty="0">
                <a:solidFill>
                  <a:srgbClr val="0432FF"/>
                </a:solidFill>
              </a:rPr>
              <a:t>intermediate system model</a:t>
            </a:r>
          </a:p>
          <a:p>
            <a:pPr marL="38100" indent="0">
              <a:buNone/>
            </a:pPr>
            <a:endParaRPr lang="en-US" sz="1000" dirty="0"/>
          </a:p>
          <a:p>
            <a:r>
              <a:rPr lang="en-US" sz="2800" b="1" dirty="0"/>
              <a:t>Cross Fault-Tolerance (XFT)</a:t>
            </a:r>
          </a:p>
          <a:p>
            <a:pPr marL="10223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Clients and replicas can suffer Byzantine faults</a:t>
            </a:r>
          </a:p>
          <a:p>
            <a:pPr marL="10223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All replicas share reliable bi-directional communication channels</a:t>
            </a:r>
          </a:p>
          <a:p>
            <a:pPr marL="10223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An </a:t>
            </a:r>
            <a:r>
              <a:rPr lang="en-US" b="1" dirty="0">
                <a:solidFill>
                  <a:srgbClr val="0432FF"/>
                </a:solidFill>
              </a:rPr>
              <a:t>eventually synchronous</a:t>
            </a:r>
            <a:r>
              <a:rPr lang="en-US" dirty="0">
                <a:solidFill>
                  <a:srgbClr val="0432FF"/>
                </a:solidFill>
              </a:rPr>
              <a:t> </a:t>
            </a:r>
            <a:r>
              <a:rPr lang="en-US" dirty="0"/>
              <a:t>network model</a:t>
            </a:r>
          </a:p>
        </p:txBody>
      </p:sp>
      <p:sp>
        <p:nvSpPr>
          <p:cNvPr id="135" name="Google Shape;135;p18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/>
              <a:pPr lvl="0"/>
              <a:t>4</a:t>
            </a:fld>
            <a:endParaRPr lang="en-US"/>
          </a:p>
        </p:txBody>
      </p:sp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Key Idea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42" name="Google Shape;142;p19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50196" y="1447800"/>
                <a:ext cx="8565204" cy="5029200"/>
              </a:xfrm>
            </p:spPr>
            <p:txBody>
              <a:bodyPr/>
              <a:lstStyle/>
              <a:p>
                <a:pPr lvl="0"/>
                <a:r>
                  <a:rPr lang="en-US" dirty="0"/>
                  <a:t>Means that, eventually, network faults/partitions do not occur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sz="3000" i="1" dirty="0"/>
                  <a:t>There is always a majority of replicas that can engage in synchronous communication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sz="3000" dirty="0"/>
                  <a:t>...within some time frame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endParaRPr lang="en-US" sz="3000" dirty="0">
                  <a:ea typeface="Cambria Math" panose="02040503050406030204" pitchFamily="18" charset="0"/>
                </a:endParaRPr>
              </a:p>
              <a:p>
                <a:pPr marL="508000" lvl="1" indent="0">
                  <a:lnSpc>
                    <a:spcPct val="100000"/>
                  </a:lnSpc>
                  <a:buNone/>
                </a:pPr>
                <a:endParaRPr lang="en-US" sz="1000" dirty="0"/>
              </a:p>
              <a:p>
                <a:r>
                  <a:rPr lang="en-US" b="1" dirty="0">
                    <a:solidFill>
                      <a:srgbClr val="0432FF"/>
                    </a:solidFill>
                  </a:rPr>
                  <a:t>Very strong assumption</a:t>
                </a:r>
              </a:p>
            </p:txBody>
          </p:sp>
        </mc:Choice>
        <mc:Fallback>
          <p:sp>
            <p:nvSpPr>
              <p:cNvPr id="142" name="Google Shape;142;p19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50196" y="1447800"/>
                <a:ext cx="8565204" cy="5029200"/>
              </a:xfrm>
              <a:blipFill>
                <a:blip r:embed="rId3"/>
                <a:stretch>
                  <a:fillRect l="-1630" r="-3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3" name="Google Shape;143;p19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/>
              <a:pPr lvl="0"/>
              <a:t>5</a:t>
            </a:fld>
            <a:endParaRPr lang="en-US"/>
          </a:p>
        </p:txBody>
      </p:sp>
      <p:sp>
        <p:nvSpPr>
          <p:cNvPr id="144" name="Google Shape;144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400" dirty="0"/>
              <a:t>Eventually Synchronous Network Model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350196" y="76201"/>
            <a:ext cx="8565204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Comparison of SMR Protocols</a:t>
            </a:r>
            <a:endParaRPr/>
          </a:p>
        </p:txBody>
      </p:sp>
      <p:pic>
        <p:nvPicPr>
          <p:cNvPr id="152" name="Google Shape;15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398" y="1818292"/>
            <a:ext cx="8565204" cy="4059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89" name="Google Shape;189;p25"/>
              <p:cNvSpPr txBox="1"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552450" lvl="0" indent="-514350">
                  <a:buFont typeface="+mj-lt"/>
                  <a:buAutoNum type="arabicPeriod"/>
                </a:pPr>
                <a:r>
                  <a:rPr lang="en-US" sz="2800" b="1" dirty="0"/>
                  <a:t>SMR Protocol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dirty="0"/>
                  <a:t>Four RPCs (replicate, prepare, commit, reply)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dirty="0"/>
                  <a:t>Cryptographically secure (signed RPC digests)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dirty="0"/>
                  <a:t>Maintains a synchronous group of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ar-AE" smtClean="0"/>
                        </m:ctrlPr>
                      </m:dPr>
                      <m:e>
                        <m:f>
                          <m:fPr>
                            <m:ctrlPr>
                              <a:rPr lang="ar-AE" smtClean="0"/>
                            </m:ctrlPr>
                          </m:fPr>
                          <m:num>
                            <m:r>
                              <a:rPr lang="ar-AE" smtClean="0"/>
                              <m:t>𝑛</m:t>
                            </m:r>
                            <m:r>
                              <a:rPr lang="en-US" smtClean="0"/>
                              <m:t>+1</m:t>
                            </m:r>
                          </m:num>
                          <m:den>
                            <m:r>
                              <a:rPr lang="en-US" smtClean="0"/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dirty="0"/>
                  <a:t> replicas</a:t>
                </a:r>
              </a:p>
              <a:p>
                <a:pPr marL="552450" lvl="0" indent="-514350">
                  <a:buFont typeface="+mj-lt"/>
                  <a:buAutoNum type="arabicPeriod"/>
                </a:pPr>
                <a:r>
                  <a:rPr lang="en-US" sz="2800" b="1" dirty="0"/>
                  <a:t>View-Change Protocol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dirty="0"/>
                  <a:t>Executes a view change upon suspicion of a faulty replica in the synchronous group</a:t>
                </a:r>
              </a:p>
              <a:p>
                <a:pPr marL="552450" lvl="0" indent="-514350">
                  <a:buFont typeface="+mj-lt"/>
                  <a:buAutoNum type="arabicPeriod"/>
                </a:pPr>
                <a:r>
                  <a:rPr lang="en-US" sz="2800" b="1" dirty="0"/>
                  <a:t>Optimizations</a:t>
                </a:r>
              </a:p>
            </p:txBody>
          </p:sp>
        </mc:Choice>
        <mc:Fallback>
          <p:sp>
            <p:nvSpPr>
              <p:cNvPr id="189" name="Google Shape;189;p2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3"/>
                <a:stretch>
                  <a:fillRect l="-1630" r="-16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0" name="Google Shape;190;p25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/>
              <a:pPr lvl="0"/>
              <a:t>7</a:t>
            </a:fld>
            <a:endParaRPr lang="en-US"/>
          </a:p>
        </p:txBody>
      </p:sp>
      <p:sp>
        <p:nvSpPr>
          <p:cNvPr id="191" name="Google Shape;191;p2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XPaxos System Architecture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EF2F12-8BB4-6241-9FBB-24E67B7BB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571" y="1412113"/>
            <a:ext cx="8567829" cy="2587600"/>
          </a:xfrm>
          <a:prstGeom prst="rect">
            <a:avLst/>
          </a:prstGeom>
        </p:spPr>
      </p:pic>
      <p:sp>
        <p:nvSpPr>
          <p:cNvPr id="198" name="Google Shape;198;p26"/>
          <p:cNvSpPr txBox="1">
            <a:spLocks noGrp="1"/>
          </p:cNvSpPr>
          <p:nvPr>
            <p:ph type="sldNum" idx="12"/>
          </p:nvPr>
        </p:nvSpPr>
        <p:spPr>
          <a:xfrm>
            <a:off x="6781800" y="6553200"/>
            <a:ext cx="21336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title"/>
          </p:nvPr>
        </p:nvSpPr>
        <p:spPr>
          <a:xfrm>
            <a:off x="350196" y="76201"/>
            <a:ext cx="85653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n-US" dirty="0"/>
              <a:t>XPaxos System Architecture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5D1E36-9B9E-7B4D-A9C0-4F1895654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535" y="3999713"/>
            <a:ext cx="7888930" cy="25534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58" name="Google Shape;158;p21"/>
              <p:cNvSpPr txBox="1"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lvl="0"/>
                <a:r>
                  <a:rPr lang="en-US" sz="2800" b="1" dirty="0"/>
                  <a:t>Anarchy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i="1" dirty="0"/>
                  <a:t>Some replica is Byzantine faulty and there is no correct, synchronous majority of replicas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dirty="0"/>
                  <a:t>Can no longer guarantee consistency or availability!</a:t>
                </a:r>
              </a:p>
              <a:p>
                <a:pPr marL="508000" lvl="1" indent="0">
                  <a:lnSpc>
                    <a:spcPct val="100000"/>
                  </a:lnSpc>
                  <a:buNone/>
                </a:pPr>
                <a:endParaRPr lang="en-US" sz="1000" dirty="0"/>
              </a:p>
              <a:p>
                <a:pPr lvl="0"/>
                <a:r>
                  <a:rPr lang="en-US" sz="2800" b="1" dirty="0"/>
                  <a:t>Time Frame </a:t>
                </a:r>
                <a14:m>
                  <m:oMath xmlns:m="http://schemas.openxmlformats.org/officeDocument/2006/math">
                    <m:r>
                      <a:rPr lang="el-GR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𝜟</m:t>
                    </m:r>
                  </m:oMath>
                </a14:m>
                <a:r>
                  <a:rPr lang="en-US" sz="2800" b="1" dirty="0">
                    <a:ea typeface="Cambria Math" panose="02040503050406030204" pitchFamily="18" charset="0"/>
                  </a:rPr>
                  <a:t> of Synchronous Group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b="1" dirty="0">
                    <a:solidFill>
                      <a:srgbClr val="0432FF"/>
                    </a:solidFill>
                  </a:rPr>
                  <a:t>Too Small: </a:t>
                </a:r>
                <a:r>
                  <a:rPr lang="en-US" dirty="0"/>
                  <a:t>View changes occur often and XPaxos makes little progress</a:t>
                </a:r>
              </a:p>
              <a:p>
                <a:pPr lvl="1">
                  <a:lnSpc>
                    <a:spcPct val="100000"/>
                  </a:lnSpc>
                  <a:buFont typeface="Courier New" panose="02070309020205020404" pitchFamily="49" charset="0"/>
                  <a:buChar char="o"/>
                </a:pPr>
                <a:r>
                  <a:rPr lang="en-US" b="1" dirty="0">
                    <a:solidFill>
                      <a:srgbClr val="0432FF"/>
                    </a:solidFill>
                  </a:rPr>
                  <a:t>Too Large: </a:t>
                </a:r>
                <a:r>
                  <a:rPr lang="en-US" dirty="0"/>
                  <a:t>Higher probability of anarchy</a:t>
                </a:r>
                <a:endParaRPr lang="en-US" i="1" dirty="0"/>
              </a:p>
            </p:txBody>
          </p:sp>
        </mc:Choice>
        <mc:Fallback>
          <p:sp>
            <p:nvSpPr>
              <p:cNvPr id="158" name="Google Shape;158;p2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3"/>
                <a:stretch>
                  <a:fillRect l="-1630" r="-2370" b="-1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9" name="Google Shape;159;p21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/>
              <a:pPr lvl="0"/>
              <a:t>9</a:t>
            </a:fld>
            <a:endParaRPr lang="en-US"/>
          </a:p>
        </p:txBody>
      </p:sp>
      <p:sp>
        <p:nvSpPr>
          <p:cNvPr id="160" name="Google Shape;160;p2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Key Challenges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463</Words>
  <Application>Microsoft Macintosh PowerPoint</Application>
  <PresentationFormat>On-screen Show (4:3)</PresentationFormat>
  <Paragraphs>87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Cambria Math</vt:lpstr>
      <vt:lpstr>Courier New</vt:lpstr>
      <vt:lpstr>Times New Roman</vt:lpstr>
      <vt:lpstr>1_Office Theme</vt:lpstr>
      <vt:lpstr>  XFT: Practical Fault Tolerance Beyond Crashes [2016]</vt:lpstr>
      <vt:lpstr>Motivation</vt:lpstr>
      <vt:lpstr>Previous Solutions</vt:lpstr>
      <vt:lpstr>Key Idea</vt:lpstr>
      <vt:lpstr>Eventually Synchronous Network Model</vt:lpstr>
      <vt:lpstr>Comparison of SMR Protocols</vt:lpstr>
      <vt:lpstr>XPaxos System Architecture</vt:lpstr>
      <vt:lpstr>XPaxos System Architecture</vt:lpstr>
      <vt:lpstr>Key Challenges</vt:lpstr>
      <vt:lpstr>Implementation </vt:lpstr>
      <vt:lpstr>Evaluation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XFT: Practical Fault Tolerance Beyond Crashes [2016]</dc:title>
  <cp:lastModifiedBy>James W. Heppenstall</cp:lastModifiedBy>
  <cp:revision>23</cp:revision>
  <dcterms:modified xsi:type="dcterms:W3CDTF">2019-04-17T04:07:54Z</dcterms:modified>
</cp:coreProperties>
</file>